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3" r:id="rId14"/>
    <p:sldId id="268" r:id="rId15"/>
    <p:sldId id="269" r:id="rId16"/>
    <p:sldId id="274" r:id="rId17"/>
    <p:sldId id="270" r:id="rId18"/>
    <p:sldId id="271" r:id="rId19"/>
    <p:sldId id="272" r:id="rId2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25400" cap="flat">
              <a:solidFill>
                <a:srgbClr val="66635E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D6D5CB"/>
              </a:solidFill>
              <a:prstDash val="solid"/>
              <a:miter lim="400000"/>
            </a:ln>
          </a:left>
          <a:right>
            <a:ln w="12700" cap="flat">
              <a:solidFill>
                <a:srgbClr val="D6D5CB"/>
              </a:solidFill>
              <a:prstDash val="solid"/>
              <a:miter lim="400000"/>
            </a:ln>
          </a:right>
          <a:top>
            <a:ln w="12700" cap="flat">
              <a:solidFill>
                <a:srgbClr val="D6D5CB"/>
              </a:solidFill>
              <a:prstDash val="solid"/>
              <a:miter lim="400000"/>
            </a:ln>
          </a:top>
          <a:bottom>
            <a:ln w="12700" cap="flat">
              <a:solidFill>
                <a:srgbClr val="D6D5CB"/>
              </a:solidFill>
              <a:prstDash val="solid"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EADA0"/>
              </a:solidFill>
              <a:prstDash val="solid"/>
              <a:miter lim="400000"/>
            </a:ln>
          </a:left>
          <a:right>
            <a:ln w="12700" cap="flat">
              <a:solidFill>
                <a:srgbClr val="AEADA0"/>
              </a:solidFill>
              <a:prstDash val="solid"/>
              <a:miter lim="400000"/>
            </a:ln>
          </a:right>
          <a:top>
            <a:ln w="12700" cap="flat">
              <a:solidFill>
                <a:srgbClr val="AEADA0"/>
              </a:solidFill>
              <a:prstDash val="solid"/>
              <a:miter lim="400000"/>
            </a:ln>
          </a:top>
          <a:bottom>
            <a:ln w="12700" cap="flat">
              <a:solidFill>
                <a:srgbClr val="AEADA0"/>
              </a:solidFill>
              <a:prstDash val="solid"/>
              <a:miter lim="400000"/>
            </a:ln>
          </a:bottom>
          <a:insideH>
            <a:ln w="12700" cap="flat">
              <a:solidFill>
                <a:srgbClr val="AEADA0"/>
              </a:solidFill>
              <a:prstDash val="solid"/>
              <a:miter lim="400000"/>
            </a:ln>
          </a:insideH>
          <a:insideV>
            <a:ln w="12700" cap="flat">
              <a:solidFill>
                <a:srgbClr val="AEADA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83827D"/>
              </a:solidFill>
              <a:prstDash val="solid"/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flat">
              <a:solidFill>
                <a:srgbClr val="83827D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flat">
              <a:solidFill>
                <a:srgbClr val="83827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3827D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47"/>
    <p:restoredTop sz="94694"/>
  </p:normalViewPr>
  <p:slideViewPr>
    <p:cSldViewPr snapToGrid="0" snapToObjects="1">
      <p:cViewPr varScale="1">
        <p:scale>
          <a:sx n="85" d="100"/>
          <a:sy n="85" d="100"/>
        </p:scale>
        <p:origin x="7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5" name="Shape 16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1" name="Shape 17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https://pixabay.com/illustrations/narrative-history-dream-tell-794978/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LDA assumes that each document in a corpus is a mixture of several topics, and that each topic is a probability distribution over a fixed vocabulary of words.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The goal of LDA is to learn the underlying topics that generate the observed documents in the corpus, as well as the distribution of topics within each document.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LDA uses Bayesian inference to estimate the parameters of the model, including the topic-word distributions and the document-topic distributions.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LDA is typically implemented using an iterative algorithm that alternates between estimating the topic-word and document-topic distributions and assigning words to topics.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LDA has a wide range of applications, including document classification, information retrieval, and topic modeling for social media analysis, market research, and other areas.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LDA assumes that each document in a corpus is a mixture of several topics, and that each topic is a probability distribution over a fixed vocabulary of words.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The goal of LDA is to learn the underlying topics that generate the observed documents in the corpus, as well as the distribution of topics within each document.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LDA uses Bayesian inference to estimate the parameters of the model, including the topic-word distributions and the document-topic distributions.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LDA is typically implemented using an iterative algorithm that alternates between estimating the topic-word and document-topic distributions and assigning words to topics.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LDA has a wide range of applications, including document classification, information retrieval, and topic modeling for social media analysis, market research, and other areas.</a:t>
            </a:r>
          </a:p>
          <a:p>
            <a:pPr algn="l" defTabSz="457200" rtl="0" latinLnBrk="0">
              <a:lnSpc>
                <a:spcPct val="117999"/>
              </a:lnSpc>
            </a:pP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321332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BertTopic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uses BERT to extract contextualized word embeddings from the input text, which capture the meaning of words in context.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These embeddings are then clustered using an unsupervised clustering algorithm, such as K-means or hierarchical clustering, to group similar words into topics.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BertTopic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allows for fine-grained topic modeling, as it can identify subtopics within broader topics and assign multiple topics to a single document or sentence.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BertTopic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is highly effective for modeling topics in large, complex datasets, such as social media posts, news articles, or scientific papers.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BertTopic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has a wide range of applications, including content recommendation, sentiment analysis, and market research.</a:t>
            </a:r>
          </a:p>
        </p:txBody>
      </p:sp>
    </p:spTree>
    <p:extLst>
      <p:ext uri="{BB962C8B-B14F-4D97-AF65-F5344CB8AC3E}">
        <p14:creationId xmlns:p14="http://schemas.microsoft.com/office/powerpoint/2010/main" val="1272253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1422400" y="5245100"/>
            <a:ext cx="10541000" cy="26289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22400" y="7861300"/>
            <a:ext cx="10541000" cy="13716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9999" y="9474200"/>
            <a:ext cx="312015" cy="299822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Line"/>
          <p:cNvSpPr/>
          <p:nvPr/>
        </p:nvSpPr>
        <p:spPr>
          <a:xfrm>
            <a:off x="278468" y="8356600"/>
            <a:ext cx="12459504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6" name="Rectangle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17" name="Image"/>
          <p:cNvSpPr>
            <a:spLocks noGrp="1"/>
          </p:cNvSpPr>
          <p:nvPr>
            <p:ph type="pic" sz="quarter" idx="13"/>
          </p:nvPr>
        </p:nvSpPr>
        <p:spPr>
          <a:xfrm>
            <a:off x="8597900" y="3289300"/>
            <a:ext cx="4038600" cy="6057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8" name="Image"/>
          <p:cNvSpPr>
            <a:spLocks noGrp="1"/>
          </p:cNvSpPr>
          <p:nvPr>
            <p:ph type="pic" idx="14"/>
          </p:nvPr>
        </p:nvSpPr>
        <p:spPr>
          <a:xfrm>
            <a:off x="-1485900" y="368300"/>
            <a:ext cx="11849101" cy="790077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9" name="Image"/>
          <p:cNvSpPr>
            <a:spLocks noGrp="1"/>
          </p:cNvSpPr>
          <p:nvPr>
            <p:ph type="pic" sz="quarter" idx="15"/>
          </p:nvPr>
        </p:nvSpPr>
        <p:spPr>
          <a:xfrm>
            <a:off x="8597900" y="-698500"/>
            <a:ext cx="4038600" cy="6057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20" name="Title Text"/>
          <p:cNvSpPr txBox="1">
            <a:spLocks noGrp="1"/>
          </p:cNvSpPr>
          <p:nvPr>
            <p:ph type="title"/>
          </p:nvPr>
        </p:nvSpPr>
        <p:spPr>
          <a:xfrm>
            <a:off x="368300" y="8369300"/>
            <a:ext cx="12268200" cy="660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12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8300" y="9017000"/>
            <a:ext cx="12268200" cy="431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1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Line"/>
          <p:cNvSpPr/>
          <p:nvPr/>
        </p:nvSpPr>
        <p:spPr>
          <a:xfrm>
            <a:off x="278468" y="8356600"/>
            <a:ext cx="12459504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0" name="Rectangle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31" name="Image"/>
          <p:cNvSpPr>
            <a:spLocks noGrp="1"/>
          </p:cNvSpPr>
          <p:nvPr>
            <p:ph type="pic" idx="13"/>
          </p:nvPr>
        </p:nvSpPr>
        <p:spPr>
          <a:xfrm>
            <a:off x="190500" y="190500"/>
            <a:ext cx="12649200" cy="843426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32" name="Title Text"/>
          <p:cNvSpPr txBox="1">
            <a:spLocks noGrp="1"/>
          </p:cNvSpPr>
          <p:nvPr>
            <p:ph type="title"/>
          </p:nvPr>
        </p:nvSpPr>
        <p:spPr>
          <a:xfrm>
            <a:off x="368300" y="8369300"/>
            <a:ext cx="12268200" cy="660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13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8300" y="9017000"/>
            <a:ext cx="12268200" cy="431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“Type a quote here.”"/>
          <p:cNvSpPr txBox="1">
            <a:spLocks noGrp="1"/>
          </p:cNvSpPr>
          <p:nvPr>
            <p:ph type="body" sz="quarter" idx="13"/>
          </p:nvPr>
        </p:nvSpPr>
        <p:spPr>
          <a:xfrm>
            <a:off x="1270000" y="4292600"/>
            <a:ext cx="10464800" cy="635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</a:lvl1pPr>
          </a:lstStyle>
          <a:p>
            <a:r>
              <a:t>“Type a quote here.”</a:t>
            </a:r>
          </a:p>
        </p:txBody>
      </p:sp>
      <p:sp>
        <p:nvSpPr>
          <p:cNvPr id="142" name="–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1270000" y="6362700"/>
            <a:ext cx="10464800" cy="52344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sz="2800" i="1"/>
            </a:lvl1pPr>
          </a:lstStyle>
          <a:p>
            <a:r>
              <a:t>–Johnny Appleseed</a:t>
            </a:r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Image"/>
          <p:cNvSpPr>
            <a:spLocks noGrp="1"/>
          </p:cNvSpPr>
          <p:nvPr>
            <p:ph type="pic" idx="13"/>
          </p:nvPr>
        </p:nvSpPr>
        <p:spPr>
          <a:xfrm>
            <a:off x="-1600200" y="-19050"/>
            <a:ext cx="16478250" cy="1098740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278468" y="89154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" name="Line"/>
          <p:cNvSpPr/>
          <p:nvPr/>
        </p:nvSpPr>
        <p:spPr>
          <a:xfrm>
            <a:off x="5256995" y="8902700"/>
            <a:ext cx="1" cy="592215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" name="Line"/>
          <p:cNvSpPr/>
          <p:nvPr/>
        </p:nvSpPr>
        <p:spPr>
          <a:xfrm>
            <a:off x="278468" y="71882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Rectangle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5" name="NAME"/>
          <p:cNvSpPr txBox="1">
            <a:spLocks noGrp="1"/>
          </p:cNvSpPr>
          <p:nvPr>
            <p:ph type="body" sz="quarter" idx="13"/>
          </p:nvPr>
        </p:nvSpPr>
        <p:spPr>
          <a:xfrm>
            <a:off x="6359707" y="8877300"/>
            <a:ext cx="1189179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NAME</a:t>
            </a:r>
          </a:p>
        </p:txBody>
      </p:sp>
      <p:sp>
        <p:nvSpPr>
          <p:cNvPr id="26" name="PROJECT"/>
          <p:cNvSpPr txBox="1">
            <a:spLocks noGrp="1"/>
          </p:cNvSpPr>
          <p:nvPr>
            <p:ph type="body" sz="quarter" idx="14"/>
          </p:nvPr>
        </p:nvSpPr>
        <p:spPr>
          <a:xfrm>
            <a:off x="339854" y="7197750"/>
            <a:ext cx="935432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PROJECT</a:t>
            </a:r>
          </a:p>
        </p:txBody>
      </p:sp>
      <p:sp>
        <p:nvSpPr>
          <p:cNvPr id="27" name="DATE"/>
          <p:cNvSpPr txBox="1">
            <a:spLocks noGrp="1"/>
          </p:cNvSpPr>
          <p:nvPr>
            <p:ph type="body" sz="quarter" idx="15"/>
          </p:nvPr>
        </p:nvSpPr>
        <p:spPr>
          <a:xfrm>
            <a:off x="339905" y="8912250"/>
            <a:ext cx="579730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28" name="Client"/>
          <p:cNvSpPr txBox="1">
            <a:spLocks noGrp="1"/>
          </p:cNvSpPr>
          <p:nvPr>
            <p:ph type="body" sz="quarter" idx="16"/>
          </p:nvPr>
        </p:nvSpPr>
        <p:spPr>
          <a:xfrm>
            <a:off x="5318302" y="8912250"/>
            <a:ext cx="752781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Client</a:t>
            </a:r>
          </a:p>
        </p:txBody>
      </p:sp>
      <p:sp>
        <p:nvSpPr>
          <p:cNvPr id="29" name="DATE"/>
          <p:cNvSpPr txBox="1">
            <a:spLocks noGrp="1"/>
          </p:cNvSpPr>
          <p:nvPr>
            <p:ph type="body" sz="quarter" idx="17"/>
          </p:nvPr>
        </p:nvSpPr>
        <p:spPr>
          <a:xfrm>
            <a:off x="1422400" y="8877300"/>
            <a:ext cx="1045160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30" name="Image"/>
          <p:cNvSpPr>
            <a:spLocks noGrp="1"/>
          </p:cNvSpPr>
          <p:nvPr>
            <p:ph type="pic" idx="18"/>
          </p:nvPr>
        </p:nvSpPr>
        <p:spPr>
          <a:xfrm>
            <a:off x="368300" y="-368300"/>
            <a:ext cx="12268200" cy="818021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xfrm>
            <a:off x="1422400" y="7099300"/>
            <a:ext cx="10845800" cy="1028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22400" y="8115300"/>
            <a:ext cx="10845800" cy="7493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 4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Line"/>
          <p:cNvSpPr/>
          <p:nvPr/>
        </p:nvSpPr>
        <p:spPr>
          <a:xfrm>
            <a:off x="278468" y="89154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1" name="Line"/>
          <p:cNvSpPr/>
          <p:nvPr/>
        </p:nvSpPr>
        <p:spPr>
          <a:xfrm>
            <a:off x="5256995" y="8902700"/>
            <a:ext cx="1" cy="592215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" name="Line"/>
          <p:cNvSpPr/>
          <p:nvPr/>
        </p:nvSpPr>
        <p:spPr>
          <a:xfrm>
            <a:off x="278468" y="71882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3" name="Rectangle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44" name="NAME"/>
          <p:cNvSpPr txBox="1">
            <a:spLocks noGrp="1"/>
          </p:cNvSpPr>
          <p:nvPr>
            <p:ph type="body" sz="quarter" idx="13"/>
          </p:nvPr>
        </p:nvSpPr>
        <p:spPr>
          <a:xfrm>
            <a:off x="6359707" y="8877300"/>
            <a:ext cx="1189179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NAME</a:t>
            </a:r>
          </a:p>
        </p:txBody>
      </p:sp>
      <p:sp>
        <p:nvSpPr>
          <p:cNvPr id="45" name="PROJECT"/>
          <p:cNvSpPr txBox="1">
            <a:spLocks noGrp="1"/>
          </p:cNvSpPr>
          <p:nvPr>
            <p:ph type="body" sz="quarter" idx="14"/>
          </p:nvPr>
        </p:nvSpPr>
        <p:spPr>
          <a:xfrm>
            <a:off x="339854" y="7197750"/>
            <a:ext cx="935432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PROJECT</a:t>
            </a:r>
          </a:p>
        </p:txBody>
      </p:sp>
      <p:sp>
        <p:nvSpPr>
          <p:cNvPr id="46" name="DATE"/>
          <p:cNvSpPr txBox="1">
            <a:spLocks noGrp="1"/>
          </p:cNvSpPr>
          <p:nvPr>
            <p:ph type="body" sz="quarter" idx="15"/>
          </p:nvPr>
        </p:nvSpPr>
        <p:spPr>
          <a:xfrm>
            <a:off x="339905" y="8912250"/>
            <a:ext cx="579730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47" name="Client"/>
          <p:cNvSpPr txBox="1">
            <a:spLocks noGrp="1"/>
          </p:cNvSpPr>
          <p:nvPr>
            <p:ph type="body" sz="quarter" idx="16"/>
          </p:nvPr>
        </p:nvSpPr>
        <p:spPr>
          <a:xfrm>
            <a:off x="5318302" y="8912250"/>
            <a:ext cx="752781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Client</a:t>
            </a:r>
          </a:p>
        </p:txBody>
      </p:sp>
      <p:sp>
        <p:nvSpPr>
          <p:cNvPr id="48" name="DATE"/>
          <p:cNvSpPr txBox="1">
            <a:spLocks noGrp="1"/>
          </p:cNvSpPr>
          <p:nvPr>
            <p:ph type="body" sz="quarter" idx="17"/>
          </p:nvPr>
        </p:nvSpPr>
        <p:spPr>
          <a:xfrm>
            <a:off x="1419408" y="8877300"/>
            <a:ext cx="1045160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49" name="Image"/>
          <p:cNvSpPr>
            <a:spLocks noGrp="1"/>
          </p:cNvSpPr>
          <p:nvPr>
            <p:ph type="pic" sz="half" idx="18"/>
          </p:nvPr>
        </p:nvSpPr>
        <p:spPr>
          <a:xfrm>
            <a:off x="368300" y="101600"/>
            <a:ext cx="4851400" cy="7277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0" name="Image"/>
          <p:cNvSpPr>
            <a:spLocks noGrp="1"/>
          </p:cNvSpPr>
          <p:nvPr>
            <p:ph type="pic" sz="quarter" idx="19"/>
          </p:nvPr>
        </p:nvSpPr>
        <p:spPr>
          <a:xfrm>
            <a:off x="5257800" y="368300"/>
            <a:ext cx="2495550" cy="3327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1" name="Image"/>
          <p:cNvSpPr>
            <a:spLocks noGrp="1"/>
          </p:cNvSpPr>
          <p:nvPr>
            <p:ph type="pic" sz="quarter" idx="20"/>
          </p:nvPr>
        </p:nvSpPr>
        <p:spPr>
          <a:xfrm>
            <a:off x="5295900" y="2260600"/>
            <a:ext cx="3327400" cy="4991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2" name="Image"/>
          <p:cNvSpPr>
            <a:spLocks noGrp="1"/>
          </p:cNvSpPr>
          <p:nvPr>
            <p:ph type="pic" sz="half" idx="21"/>
          </p:nvPr>
        </p:nvSpPr>
        <p:spPr>
          <a:xfrm>
            <a:off x="7785100" y="101600"/>
            <a:ext cx="4851400" cy="7277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xfrm>
            <a:off x="1422400" y="7099300"/>
            <a:ext cx="10845800" cy="1028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22400" y="8115300"/>
            <a:ext cx="10845800" cy="7493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>
            <a:spLocks noGrp="1"/>
          </p:cNvSpPr>
          <p:nvPr>
            <p:ph type="title"/>
          </p:nvPr>
        </p:nvSpPr>
        <p:spPr>
          <a:xfrm>
            <a:off x="1231900" y="3568700"/>
            <a:ext cx="10541000" cy="2628900"/>
          </a:xfrm>
          <a:prstGeom prst="rect">
            <a:avLst/>
          </a:prstGeom>
        </p:spPr>
        <p:txBody>
          <a:bodyPr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9999" y="9474200"/>
            <a:ext cx="312015" cy="299822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Image"/>
          <p:cNvSpPr>
            <a:spLocks noGrp="1"/>
          </p:cNvSpPr>
          <p:nvPr>
            <p:ph type="pic" sz="half" idx="13"/>
          </p:nvPr>
        </p:nvSpPr>
        <p:spPr>
          <a:xfrm>
            <a:off x="6883412" y="984541"/>
            <a:ext cx="5194301" cy="7791449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xfrm>
            <a:off x="1041400" y="1295400"/>
            <a:ext cx="5334000" cy="3924300"/>
          </a:xfrm>
          <a:prstGeom prst="rect">
            <a:avLst/>
          </a:prstGeom>
        </p:spPr>
        <p:txBody>
          <a:bodyPr anchor="b"/>
          <a:lstStyle>
            <a:lvl1pPr>
              <a:defRPr sz="65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41400" y="5207000"/>
            <a:ext cx="5334000" cy="3225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Text"/>
          <p:cNvSpPr txBox="1"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idx="1"/>
          </p:nvPr>
        </p:nvSpPr>
        <p:spPr>
          <a:xfrm>
            <a:off x="1041400" y="2768600"/>
            <a:ext cx="10922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Image"/>
          <p:cNvSpPr>
            <a:spLocks noGrp="1"/>
          </p:cNvSpPr>
          <p:nvPr>
            <p:ph type="pic" sz="half" idx="13"/>
          </p:nvPr>
        </p:nvSpPr>
        <p:spPr>
          <a:xfrm>
            <a:off x="7645400" y="2413000"/>
            <a:ext cx="4292600" cy="6438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8" name="Title Text"/>
          <p:cNvSpPr txBox="1"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9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041400" y="2768600"/>
            <a:ext cx="5334000" cy="57150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2800"/>
              </a:spcBef>
              <a:buBlip>
                <a:blip r:embed="rId2"/>
              </a:buBlip>
              <a:defRPr sz="3000"/>
            </a:lvl1pPr>
            <a:lvl2pPr marL="762000" indent="-381000">
              <a:spcBef>
                <a:spcPts val="2800"/>
              </a:spcBef>
              <a:buBlip>
                <a:blip r:embed="rId2"/>
              </a:buBlip>
              <a:defRPr sz="3000"/>
            </a:lvl2pPr>
            <a:lvl3pPr marL="1143000" indent="-381000">
              <a:spcBef>
                <a:spcPts val="2800"/>
              </a:spcBef>
              <a:buBlip>
                <a:blip r:embed="rId2"/>
              </a:buBlip>
              <a:defRPr sz="3000"/>
            </a:lvl3pPr>
            <a:lvl4pPr marL="1524000" indent="-381000">
              <a:spcBef>
                <a:spcPts val="2800"/>
              </a:spcBef>
              <a:buBlip>
                <a:blip r:embed="rId2"/>
              </a:buBlip>
              <a:defRPr sz="3000"/>
            </a:lvl4pPr>
            <a:lvl5pPr marL="1905000" indent="-381000">
              <a:spcBef>
                <a:spcPts val="2800"/>
              </a:spcBef>
              <a:buBlip>
                <a:blip r:embed="rId2"/>
              </a:buBlip>
              <a:defRPr sz="3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041400" y="1473200"/>
            <a:ext cx="10922000" cy="680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7"/>
              </a:buBlip>
            </a:lvl1pPr>
            <a:lvl2pPr>
              <a:buBlip>
                <a:blip r:embed="rId17"/>
              </a:buBlip>
            </a:lvl2pPr>
            <a:lvl3pPr>
              <a:buBlip>
                <a:blip r:embed="rId17"/>
              </a:buBlip>
            </a:lvl3pPr>
            <a:lvl4pPr>
              <a:buBlip>
                <a:blip r:embed="rId17"/>
              </a:buBlip>
            </a:lvl4pPr>
            <a:lvl5pPr>
              <a:buBlip>
                <a:blip r:embed="rId17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1041400" y="254000"/>
            <a:ext cx="109220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52743" y="9476689"/>
            <a:ext cx="312014" cy="2998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hyperlink" Target="https://en.wikipedia.org/wiki/Word_embedding" TargetMode="Externa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chinelearningplus.com/nlp/topic-modeling-gensim-python/" TargetMode="External"/><Relationship Id="rId7" Type="http://schemas.openxmlformats.org/officeDocument/2006/relationships/hyperlink" Target="https://mccormickml.com/2019/05/14/BERT-word-embeddings-tutorial/" TargetMode="External"/><Relationship Id="rId2" Type="http://schemas.openxmlformats.org/officeDocument/2006/relationships/hyperlink" Target="http://www.apple.com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towardsdatascience.com/word-embedding-using-bert-in-python-dd5a86c00342" TargetMode="External"/><Relationship Id="rId5" Type="http://schemas.openxmlformats.org/officeDocument/2006/relationships/hyperlink" Target="https://www.shanelynn.ie/word-embeddings-in-python-with-spacy-and-gensim/" TargetMode="External"/><Relationship Id="rId4" Type="http://schemas.openxmlformats.org/officeDocument/2006/relationships/hyperlink" Target="https://towardsdatascience.com/a-practitioners-guide-to-natural-language-processing-part-i-processing-understanding-text-9f4abfd13e7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s://en.wikipedia.org/wiki/N-gram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f%E2%80%93idf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en.wikipedia.org/wiki/Tf%E2%80%93idf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narrative-794978_1920.jpg" descr="narrative-794978_1920.jpg"/>
          <p:cNvPicPr>
            <a:picLocks noGrp="1" noChangeAspect="1"/>
          </p:cNvPicPr>
          <p:nvPr>
            <p:ph type="pic" idx="13"/>
          </p:nvPr>
        </p:nvPicPr>
        <p:blipFill>
          <a:blip r:embed="rId3"/>
          <a:srcRect l="6320" r="6320"/>
          <a:stretch>
            <a:fillRect/>
          </a:stretch>
        </p:blipFill>
        <p:spPr>
          <a:xfrm>
            <a:off x="368899" y="368300"/>
            <a:ext cx="12268201" cy="7899400"/>
          </a:xfrm>
          <a:prstGeom prst="rect">
            <a:avLst/>
          </a:prstGeom>
        </p:spPr>
      </p:pic>
      <p:sp>
        <p:nvSpPr>
          <p:cNvPr id="168" name="From Unstructured Text to StructureD Dat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233679" rtl="0">
              <a:defRPr sz="2920"/>
            </a:pPr>
            <a:r>
              <a:rPr lang="en-US" dirty="0"/>
              <a:t>From Unstructured Text to Structured Data – Part I</a:t>
            </a:r>
            <a:endParaRPr dirty="0"/>
          </a:p>
        </p:txBody>
      </p:sp>
      <p:sp>
        <p:nvSpPr>
          <p:cNvPr id="169" name="Dr. Michael Fire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514095">
              <a:defRPr sz="2112"/>
            </a:lvl1pPr>
          </a:lstStyle>
          <a:p>
            <a:r>
              <a:t>Dr. Michael Fire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F-IDF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TF-IDF</a:t>
            </a:r>
          </a:p>
        </p:txBody>
      </p:sp>
      <p:sp>
        <p:nvSpPr>
          <p:cNvPr id="205" name="Pros:…"/>
          <p:cNvSpPr txBox="1"/>
          <p:nvPr/>
        </p:nvSpPr>
        <p:spPr>
          <a:xfrm>
            <a:off x="742061" y="2362250"/>
            <a:ext cx="11520678" cy="5029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Pros:</a:t>
            </a:r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Easy to understand and simple to use</a:t>
            </a:r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Usually provides decent results </a:t>
            </a:r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Takes into account other documents</a:t>
            </a:r>
          </a:p>
          <a:p>
            <a:pPr algn="l"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Cons:</a:t>
            </a:r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Creates many features  (tens-of-thousands of features)</a:t>
            </a:r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Doesn’t provide state-of-the-art results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opic Mode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Topic Model</a:t>
            </a:r>
          </a:p>
        </p:txBody>
      </p:sp>
      <p:sp>
        <p:nvSpPr>
          <p:cNvPr id="208" name="A topic model is a statistical model for discovering the abstract &quot;topics&quot; that occur in a collection of documents. Topic model algorithms are used to discover hidden subjects in a large collection of unstructured texts"/>
          <p:cNvSpPr txBox="1"/>
          <p:nvPr/>
        </p:nvSpPr>
        <p:spPr>
          <a:xfrm>
            <a:off x="915416" y="2206229"/>
            <a:ext cx="11066627" cy="28192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A topic model is a statistical model for discovering the abstract "topics" that occur in a collection of documents. Topic model algorithms are used to discover hidden subjects in a large collection of unstructured texts</a:t>
            </a:r>
          </a:p>
        </p:txBody>
      </p:sp>
      <p:pic>
        <p:nvPicPr>
          <p:cNvPr id="209" name="magazines-1174419_640.jpg" descr="magazines-1174419_64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907" y="5174780"/>
            <a:ext cx="5508633" cy="41314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Latent Dirichlet Alloc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Latent Dirichlet Allocation</a:t>
            </a:r>
          </a:p>
        </p:txBody>
      </p:sp>
      <p:sp>
        <p:nvSpPr>
          <p:cNvPr id="212" name="“A generative statistical model that allows sets of observations to be explained by unobserved groups that explain why some parts of the data are similar.”"/>
          <p:cNvSpPr txBox="1"/>
          <p:nvPr/>
        </p:nvSpPr>
        <p:spPr>
          <a:xfrm>
            <a:off x="915416" y="2752329"/>
            <a:ext cx="11066627" cy="1727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“A generative statistical model that allows sets of observations to be explained by unobserved groups that explain why some parts of the data are similar.”</a:t>
            </a:r>
          </a:p>
        </p:txBody>
      </p:sp>
      <p:sp>
        <p:nvSpPr>
          <p:cNvPr id="213" name="A document is a collection of topics…"/>
          <p:cNvSpPr txBox="1"/>
          <p:nvPr/>
        </p:nvSpPr>
        <p:spPr>
          <a:xfrm>
            <a:off x="482078" y="5461516"/>
            <a:ext cx="6678101" cy="1080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44500" indent="-444500" algn="l">
              <a:buClr>
                <a:srgbClr val="777775"/>
              </a:buClr>
              <a:buSzPct val="115000"/>
              <a:buChar char="•"/>
              <a:defRPr sz="3200"/>
            </a:pPr>
            <a:r>
              <a:t>A document is a collection of topics</a:t>
            </a:r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 sz="3200"/>
            </a:pPr>
            <a:r>
              <a:t>A topic is collection of keywords</a:t>
            </a:r>
          </a:p>
        </p:txBody>
      </p:sp>
      <p:pic>
        <p:nvPicPr>
          <p:cNvPr id="214" name="magazines-1243577_640.jpg" descr="magazines-1243577_64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9003" y="5584767"/>
            <a:ext cx="5000368" cy="37502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Latent Dirichlet Alloc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/>
              <a:t>BERTopic</a:t>
            </a:r>
            <a:endParaRPr dirty="0"/>
          </a:p>
        </p:txBody>
      </p:sp>
      <p:sp>
        <p:nvSpPr>
          <p:cNvPr id="212" name="“A generative statistical model that allows sets of observations to be explained by unobserved groups that explain why some parts of the data are similar.”"/>
          <p:cNvSpPr txBox="1"/>
          <p:nvPr/>
        </p:nvSpPr>
        <p:spPr>
          <a:xfrm>
            <a:off x="915416" y="2179588"/>
            <a:ext cx="11066627" cy="2872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rPr lang="en-US" dirty="0"/>
              <a:t>A state-of-the-art approach for topic modeling, which combines the power of the transformer-based language model BERT with unsupervised clustering techniques.</a:t>
            </a:r>
          </a:p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5574468-70ED-D663-7F40-73D53AB228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0" y="6389059"/>
            <a:ext cx="3259667" cy="2708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picture containing text, screenshot, circle, diagram&#10;&#10;Description automatically generated">
            <a:extLst>
              <a:ext uri="{FF2B5EF4-FFF2-40B4-BE49-F238E27FC236}">
                <a16:creationId xmlns:a16="http://schemas.microsoft.com/office/drawing/2014/main" id="{A1C66741-E288-7B20-A91D-B04B837C32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757" y="4981350"/>
            <a:ext cx="4157410" cy="417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79018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Named-Entity Recognition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ctr" rtl="1">
              <a:defRPr/>
            </a:pPr>
            <a:r>
              <a:t>Named-Entity Recognition </a:t>
            </a:r>
          </a:p>
          <a:p>
            <a:pPr algn="ctr" rtl="1">
              <a:defRPr/>
            </a:pPr>
            <a:r>
              <a:t>Entity Extraction</a:t>
            </a:r>
          </a:p>
        </p:txBody>
      </p:sp>
      <p:sp>
        <p:nvSpPr>
          <p:cNvPr id="217" name="Entity Extraction is a task that seeks to locate and classify named entity mentions in unstructured text into predefined categories."/>
          <p:cNvSpPr txBox="1"/>
          <p:nvPr/>
        </p:nvSpPr>
        <p:spPr>
          <a:xfrm>
            <a:off x="420268" y="3099471"/>
            <a:ext cx="11445379" cy="1727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Entity Extraction is a task that seeks to locate and classify named entity mentions in unstructured text into predefined categories.</a:t>
            </a:r>
          </a:p>
        </p:txBody>
      </p:sp>
      <p:pic>
        <p:nvPicPr>
          <p:cNvPr id="218" name="Screen Shot 2019-03-14 at 2.34.49 PM.png" descr="Screen Shot 2019-03-14 at 2.34.49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259" y="5709271"/>
            <a:ext cx="11132319" cy="29032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entiment Analysi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rtl="1">
              <a:defRPr/>
            </a:lvl1pPr>
          </a:lstStyle>
          <a:p>
            <a:r>
              <a:t>Sentiment Analysis</a:t>
            </a:r>
          </a:p>
        </p:txBody>
      </p:sp>
      <p:sp>
        <p:nvSpPr>
          <p:cNvPr id="221" name="Sentiment analysis (also referred to as opinion mining) is using NLP to identify, extract, quantify, and study affective states and subjective information."/>
          <p:cNvSpPr txBox="1"/>
          <p:nvPr/>
        </p:nvSpPr>
        <p:spPr>
          <a:xfrm>
            <a:off x="440449" y="2741905"/>
            <a:ext cx="11953729" cy="1727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Sentiment analysis (also referred to as opinion mining) is using NLP to identify, extract, quantify, and study affective states and subjective information.</a:t>
            </a:r>
          </a:p>
        </p:txBody>
      </p:sp>
      <p:pic>
        <p:nvPicPr>
          <p:cNvPr id="222" name="masks-833420_640.jpg" descr="masks-833420_64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4876" y="4644863"/>
            <a:ext cx="6275048" cy="48435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entiment Analysi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rtl="1">
              <a:defRPr/>
            </a:lvl1pPr>
          </a:lstStyle>
          <a:p>
            <a:r>
              <a:rPr lang="en-US" dirty="0"/>
              <a:t>Hugging Face</a:t>
            </a:r>
            <a:endParaRPr dirty="0"/>
          </a:p>
        </p:txBody>
      </p:sp>
      <p:sp>
        <p:nvSpPr>
          <p:cNvPr id="221" name="Sentiment analysis (also referred to as opinion mining) is using NLP to identify, extract, quantify, and study affective states and subjective information."/>
          <p:cNvSpPr txBox="1"/>
          <p:nvPr/>
        </p:nvSpPr>
        <p:spPr>
          <a:xfrm>
            <a:off x="525536" y="1801480"/>
            <a:ext cx="10747068" cy="7304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endParaRPr lang="en-US" dirty="0"/>
          </a:p>
          <a:p>
            <a:pPr marL="571500" indent="-571500">
              <a:buFontTx/>
              <a:buChar char="-"/>
            </a:pPr>
            <a:r>
              <a:rPr lang="en-US" dirty="0"/>
              <a:t>A startup company that specializes in developing natural language processing (NLP) models and tools for machine learning applications. </a:t>
            </a:r>
          </a:p>
          <a:p>
            <a:pPr marL="571500" indent="-571500">
              <a:buFontTx/>
              <a:buChar char="-"/>
            </a:pPr>
            <a:r>
              <a:rPr lang="en-US" dirty="0"/>
              <a:t>They provide a variety of models and tools, including pre-trained models for tasks such as text classification, machine translation, and question-answering and more</a:t>
            </a:r>
          </a:p>
          <a:p>
            <a:pPr marL="571500" indent="-571500">
              <a:buFontTx/>
              <a:buChar char="-"/>
            </a:pPr>
            <a:r>
              <a:rPr lang="en-US" dirty="0"/>
              <a:t>Their flagship product is the Transformers library, which is built on top of </a:t>
            </a:r>
            <a:r>
              <a:rPr lang="en-US" dirty="0" err="1"/>
              <a:t>PyTorch</a:t>
            </a:r>
            <a:r>
              <a:rPr lang="en-US" dirty="0"/>
              <a:t> and provides a range of transformer-based models, including BERT, GPT-2, and </a:t>
            </a:r>
            <a:r>
              <a:rPr lang="en-US" dirty="0" err="1"/>
              <a:t>RoBERTa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2050" name="Picture 2" descr="Brand assets - Hugging Face">
            <a:extLst>
              <a:ext uri="{FF2B5EF4-FFF2-40B4-BE49-F238E27FC236}">
                <a16:creationId xmlns:a16="http://schemas.microsoft.com/office/drawing/2014/main" id="{705B8ACF-AF3D-09FC-D907-B1F4D0888C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3712" y="7659973"/>
            <a:ext cx="1688580" cy="168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4096418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Word Embedding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rtl="1">
              <a:defRPr/>
            </a:lvl1pPr>
          </a:lstStyle>
          <a:p>
            <a:r>
              <a:t>Word Embeddings</a:t>
            </a:r>
          </a:p>
        </p:txBody>
      </p:sp>
      <p:sp>
        <p:nvSpPr>
          <p:cNvPr id="225" name="“Word embeddings is the collective name for a set of language modeling and feature learning techniques in natural language processing (NLP) where words or phrases from the vocabulary are mapped to vectors of real numbers” (Wikipedia)"/>
          <p:cNvSpPr txBox="1"/>
          <p:nvPr/>
        </p:nvSpPr>
        <p:spPr>
          <a:xfrm>
            <a:off x="440449" y="2195805"/>
            <a:ext cx="10433930" cy="2819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“Word embeddings is the collective name for a set of language modeling and feature learning techniques in natural language processing (NLP) where words or phrases from the vocabulary are mapped to vectors of real numbers” (</a:t>
            </a:r>
            <a:r>
              <a:rPr u="sng">
                <a:hlinkClick r:id="rId2"/>
              </a:rPr>
              <a:t>Wikipedia</a:t>
            </a:r>
            <a:r>
              <a:t>)</a:t>
            </a:r>
          </a:p>
        </p:txBody>
      </p:sp>
      <p:pic>
        <p:nvPicPr>
          <p:cNvPr id="226" name="learn-1820039_640.jpg" descr="learn-1820039_64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948" y="5486109"/>
            <a:ext cx="5819274" cy="38734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Word Embedding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Word Embeddings</a:t>
            </a:r>
          </a:p>
        </p:txBody>
      </p:sp>
      <p:sp>
        <p:nvSpPr>
          <p:cNvPr id="229" name="Pros:…"/>
          <p:cNvSpPr txBox="1"/>
          <p:nvPr/>
        </p:nvSpPr>
        <p:spPr>
          <a:xfrm>
            <a:off x="742061" y="2908592"/>
            <a:ext cx="11520678" cy="5088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Pros:</a:t>
            </a:r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Easy to use</a:t>
            </a:r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dirty="0"/>
              <a:t>In many tasks p</a:t>
            </a:r>
            <a:r>
              <a:rPr dirty="0"/>
              <a:t>rovides state-of-the-art results</a:t>
            </a:r>
          </a:p>
          <a:p>
            <a:pPr algn="l"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Cons:</a:t>
            </a:r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Small features space</a:t>
            </a:r>
            <a:r>
              <a:rPr lang="en-US" dirty="0"/>
              <a:t> </a:t>
            </a:r>
            <a:endParaRPr dirty="0"/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Can be domain sensitive (can be missing words/spelling sensitive)</a:t>
            </a:r>
          </a:p>
          <a:p>
            <a:pPr algn="l"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dirty="0"/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Recommended Read: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Recommended Read:</a:t>
            </a:r>
          </a:p>
        </p:txBody>
      </p:sp>
      <p:sp>
        <p:nvSpPr>
          <p:cNvPr id="232" name="Topic Modeling with Gensim…">
            <a:hlinkClick r:id="rId2"/>
          </p:cNvPr>
          <p:cNvSpPr txBox="1"/>
          <p:nvPr/>
        </p:nvSpPr>
        <p:spPr>
          <a:xfrm>
            <a:off x="776584" y="2678426"/>
            <a:ext cx="11451631" cy="23647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44499" indent="-444499" algn="l">
              <a:buClr>
                <a:srgbClr val="777775"/>
              </a:buClr>
              <a:buSzPct val="115000"/>
              <a:buChar char="•"/>
              <a:defRPr sz="21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u="sng" dirty="0">
                <a:hlinkClick r:id="rId3"/>
              </a:rPr>
              <a:t>Topic Modeling with Gensim</a:t>
            </a:r>
            <a:r>
              <a:rPr lang="he-IL" u="sng" dirty="0">
                <a:hlinkClick r:id="rId3"/>
              </a:rPr>
              <a:t> </a:t>
            </a:r>
            <a:r>
              <a:rPr lang="en-US" u="sng" dirty="0">
                <a:hlinkClick r:id="rId3"/>
              </a:rPr>
              <a:t> by  Selva Prabhakaran</a:t>
            </a:r>
            <a:endParaRPr u="sng" dirty="0">
              <a:hlinkClick r:id="rId3"/>
            </a:endParaRPr>
          </a:p>
          <a:p>
            <a:pPr marL="444499" indent="-444499" algn="l">
              <a:buClr>
                <a:srgbClr val="777775"/>
              </a:buClr>
              <a:buSzPct val="115000"/>
              <a:buChar char="•"/>
              <a:defRPr sz="21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u="sng" dirty="0">
                <a:hlinkClick r:id="rId4"/>
              </a:rPr>
              <a:t>A Practitioner's Guide to Natural Language Processing (Part I) — Processing &amp; Understanding Text</a:t>
            </a:r>
            <a:r>
              <a:rPr dirty="0"/>
              <a:t> by </a:t>
            </a:r>
            <a:r>
              <a:rPr dirty="0" err="1"/>
              <a:t>Dipanjan</a:t>
            </a:r>
            <a:r>
              <a:rPr dirty="0"/>
              <a:t> (DJ) Sarkar</a:t>
            </a:r>
          </a:p>
          <a:p>
            <a:pPr marL="444499" indent="-444499" algn="l">
              <a:buClr>
                <a:srgbClr val="777775"/>
              </a:buClr>
              <a:buSzPct val="115000"/>
              <a:buChar char="•"/>
              <a:defRPr sz="21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u="sng" dirty="0">
                <a:hlinkClick r:id="rId5"/>
              </a:rPr>
              <a:t>Word Embeddings in Python with Spacy and Gensim</a:t>
            </a:r>
            <a:r>
              <a:rPr dirty="0"/>
              <a:t> by Shane Lynn</a:t>
            </a:r>
            <a:endParaRPr lang="en-US" dirty="0"/>
          </a:p>
          <a:p>
            <a:pPr marL="444499" indent="-444499" algn="l">
              <a:buClr>
                <a:srgbClr val="777775"/>
              </a:buClr>
              <a:buSzPct val="115000"/>
              <a:buChar char="•"/>
              <a:defRPr sz="21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dirty="0">
                <a:hlinkClick r:id="rId6"/>
              </a:rPr>
              <a:t>Word Embedding Using BERT In Python</a:t>
            </a:r>
            <a:r>
              <a:rPr lang="en-US" dirty="0"/>
              <a:t>, Anirudh S</a:t>
            </a:r>
          </a:p>
          <a:p>
            <a:pPr marL="444499" indent="-444499" algn="l">
              <a:buClr>
                <a:srgbClr val="777775"/>
              </a:buClr>
              <a:buSzPct val="115000"/>
              <a:buChar char="•"/>
              <a:defRPr sz="21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dirty="0">
                <a:hlinkClick r:id="rId7"/>
              </a:rPr>
              <a:t>BERT Word Embeddings Tutorial</a:t>
            </a:r>
            <a:r>
              <a:rPr lang="en-US" dirty="0"/>
              <a:t>, Chris McCormick and Nick Ryan</a:t>
            </a:r>
          </a:p>
          <a:p>
            <a:pPr marL="444499" indent="-444499" algn="l">
              <a:buClr>
                <a:srgbClr val="777775"/>
              </a:buClr>
              <a:buSzPct val="115000"/>
              <a:buChar char="•"/>
              <a:defRPr sz="21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Lecture Motivations:…"/>
          <p:cNvSpPr txBox="1">
            <a:spLocks noGrp="1"/>
          </p:cNvSpPr>
          <p:nvPr>
            <p:ph type="body" idx="13"/>
          </p:nvPr>
        </p:nvSpPr>
        <p:spPr>
          <a:xfrm>
            <a:off x="1270000" y="3016300"/>
            <a:ext cx="10464800" cy="3187600"/>
          </a:xfrm>
          <a:prstGeom prst="rect">
            <a:avLst/>
          </a:prstGeom>
        </p:spPr>
        <p:txBody>
          <a:bodyPr/>
          <a:lstStyle/>
          <a:p>
            <a:pPr algn="l"/>
            <a:r>
              <a:t>Lecture Motivations:</a:t>
            </a:r>
          </a:p>
          <a:p>
            <a:pPr algn="l"/>
            <a:r>
              <a:t>- Learn to analyze massive amounts of text</a:t>
            </a:r>
          </a:p>
          <a:p>
            <a:pPr algn="l"/>
            <a:r>
              <a:t>- Transfer unstructured texts to structured data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Bag-of-Word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Bag-of-Words</a:t>
            </a:r>
          </a:p>
        </p:txBody>
      </p:sp>
      <p:sp>
        <p:nvSpPr>
          <p:cNvPr id="176" name="A simple text representation model. Using the model,…"/>
          <p:cNvSpPr txBox="1"/>
          <p:nvPr/>
        </p:nvSpPr>
        <p:spPr>
          <a:xfrm>
            <a:off x="915416" y="2752329"/>
            <a:ext cx="11082071" cy="1727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 simple text representation model. Using the model,</a:t>
            </a:r>
          </a:p>
          <a:p>
            <a:pPr algn="l"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we count the number of times each word appears in </a:t>
            </a:r>
          </a:p>
          <a:p>
            <a:pPr algn="l"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 document.</a:t>
            </a:r>
          </a:p>
        </p:txBody>
      </p:sp>
      <p:pic>
        <p:nvPicPr>
          <p:cNvPr id="177" name="keywords-letters-2041816_1920.jpg" descr="keywords-letters-2041816_192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5258" y="5724257"/>
            <a:ext cx="5383101" cy="35859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Bag-of-Word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Bag-of-Words</a:t>
            </a:r>
          </a:p>
        </p:txBody>
      </p:sp>
      <p:sp>
        <p:nvSpPr>
          <p:cNvPr id="180" name="Pros:…"/>
          <p:cNvSpPr txBox="1"/>
          <p:nvPr/>
        </p:nvSpPr>
        <p:spPr>
          <a:xfrm>
            <a:off x="789450" y="2256493"/>
            <a:ext cx="11425900" cy="6121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Pros:</a:t>
            </a:r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Easy to understand and simple to use</a:t>
            </a:r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Usually provides decent results</a:t>
            </a:r>
          </a:p>
          <a:p>
            <a:pPr algn="l"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 algn="l"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Cons:</a:t>
            </a:r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Creates many features  (tens-of-thousands of features)</a:t>
            </a:r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Doesn’t take into account other documents</a:t>
            </a:r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Doesn’t provide state-of-the-art results</a:t>
            </a:r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It’s possible to miss important characters by removing punctuation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N-Gram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N-Grams</a:t>
            </a:r>
          </a:p>
        </p:txBody>
      </p:sp>
      <p:sp>
        <p:nvSpPr>
          <p:cNvPr id="183" name="“N-gram is a contiguous sequence of n items from a given sample of text or speech. The items can be phonemes, syllables, letters, words or base pairs according to the application” (from Wikipedia)"/>
          <p:cNvSpPr txBox="1"/>
          <p:nvPr/>
        </p:nvSpPr>
        <p:spPr>
          <a:xfrm>
            <a:off x="915416" y="2479279"/>
            <a:ext cx="11066627" cy="2273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“N-gram is a contiguous sequence of n items from a given sample of text or speech. The items can be phonemes, syllables, letters, words or base pairs according to the application” (from </a:t>
            </a:r>
            <a:r>
              <a:rPr u="sng">
                <a:hlinkClick r:id="rId2"/>
              </a:rPr>
              <a:t>Wikipedia</a:t>
            </a:r>
            <a:r>
              <a:t>)</a:t>
            </a:r>
          </a:p>
        </p:txBody>
      </p:sp>
      <p:pic>
        <p:nvPicPr>
          <p:cNvPr id="184" name="woodtype-846089_640.jpg" descr="woodtype-846089_64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1316" y="6158499"/>
            <a:ext cx="5024431" cy="33443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N-Gram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N-Grams</a:t>
            </a:r>
          </a:p>
        </p:txBody>
      </p:sp>
      <p:sp>
        <p:nvSpPr>
          <p:cNvPr id="187" name="Pros:…"/>
          <p:cNvSpPr txBox="1"/>
          <p:nvPr/>
        </p:nvSpPr>
        <p:spPr>
          <a:xfrm>
            <a:off x="742061" y="2292400"/>
            <a:ext cx="11520678" cy="6667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Pros:</a:t>
            </a:r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Easy to understand and simple to use</a:t>
            </a:r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Can be used both for “characters” or “words”</a:t>
            </a:r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Can utilize useful punctuation and other special characters</a:t>
            </a:r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Usually provides decent results</a:t>
            </a:r>
          </a:p>
          <a:p>
            <a:pPr algn="l"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Cons:</a:t>
            </a:r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Creates many features  (hundreds-of-thousands of features)</a:t>
            </a:r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Doesn’t take into account other documents</a:t>
            </a:r>
          </a:p>
          <a:p>
            <a:pPr marL="444500" indent="-444500" algn="l">
              <a:buClr>
                <a:srgbClr val="777775"/>
              </a:buClr>
              <a:buSzPct val="115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Doesn’t provide state-of-the-art results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rm Frequency–Inverse Document Frequency (TF-IDF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31622">
              <a:defRPr sz="6552"/>
            </a:lvl1pPr>
          </a:lstStyle>
          <a:p>
            <a:r>
              <a:t>Term Frequency–Inverse Document Frequency (TF-IDF)</a:t>
            </a:r>
          </a:p>
        </p:txBody>
      </p:sp>
      <p:sp>
        <p:nvSpPr>
          <p:cNvPr id="190" name="TF-IDF is used to reflect how important a word is to a document in a collection…"/>
          <p:cNvSpPr txBox="1"/>
          <p:nvPr/>
        </p:nvSpPr>
        <p:spPr>
          <a:xfrm>
            <a:off x="832076" y="3330877"/>
            <a:ext cx="11340647" cy="33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28600" indent="-228600" algn="l">
              <a:buSzPct val="100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TF-IDF is used to reflect </a:t>
            </a:r>
            <a:r>
              <a:rPr b="1"/>
              <a:t>how important a word </a:t>
            </a:r>
            <a:r>
              <a:t>is to a </a:t>
            </a:r>
            <a:r>
              <a:rPr b="1"/>
              <a:t>document in a </a:t>
            </a:r>
            <a:r>
              <a:rPr b="1" u="sng"/>
              <a:t>collection</a:t>
            </a:r>
            <a:endParaRPr b="1"/>
          </a:p>
          <a:p>
            <a:pPr marL="228600" indent="-228600" algn="l">
              <a:buSzPct val="100000"/>
              <a:buChar char="•"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 word’s TF–IDF value increases proportionally to the number of times it appears in a document and is offset by the number of documents in the corpus that contains it</a:t>
            </a:r>
          </a:p>
        </p:txBody>
      </p:sp>
      <p:pic>
        <p:nvPicPr>
          <p:cNvPr id="191" name="book-wall-1151405_640.jpg" descr="book-wall-1151405_64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8039" y="6476672"/>
            <a:ext cx="4506438" cy="29995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rm Frequenc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Term Frequency</a:t>
            </a:r>
          </a:p>
        </p:txBody>
      </p:sp>
      <p:sp>
        <p:nvSpPr>
          <p:cNvPr id="194" name="A term frequency, tf(t,d), can be the number of time a word  appears in a document (there can also be other measures)"/>
          <p:cNvSpPr txBox="1"/>
          <p:nvPr/>
        </p:nvSpPr>
        <p:spPr>
          <a:xfrm>
            <a:off x="832076" y="2526403"/>
            <a:ext cx="11340647" cy="2298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 </a:t>
            </a:r>
            <a:r>
              <a:rPr b="1"/>
              <a:t>term frequency</a:t>
            </a:r>
            <a:r>
              <a:t>, </a:t>
            </a:r>
            <a:r>
              <a:rPr i="1"/>
              <a:t>tf(t,d), can be the number of time a word  appears in a document </a:t>
            </a:r>
            <a:r>
              <a:t>(there can also be other measures)</a:t>
            </a:r>
          </a:p>
        </p:txBody>
      </p:sp>
      <p:pic>
        <p:nvPicPr>
          <p:cNvPr id="195" name="Screen Shot 2019-03-10 at 10.06.04 AM.png" descr="Screen Shot 2019-03-10 at 10.06.04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5418" y="4920771"/>
            <a:ext cx="5067301" cy="4165601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see Wikipedia"/>
          <p:cNvSpPr txBox="1"/>
          <p:nvPr/>
        </p:nvSpPr>
        <p:spPr>
          <a:xfrm>
            <a:off x="7662124" y="8976635"/>
            <a:ext cx="2011071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see </a:t>
            </a:r>
            <a:r>
              <a:rPr u="sng">
                <a:hlinkClick r:id="rId3"/>
              </a:rPr>
              <a:t>Wikipedia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Inverse Document Frequency"/>
          <p:cNvSpPr txBox="1">
            <a:spLocks noGrp="1"/>
          </p:cNvSpPr>
          <p:nvPr>
            <p:ph type="title"/>
          </p:nvPr>
        </p:nvSpPr>
        <p:spPr>
          <a:xfrm>
            <a:off x="1041400" y="68052"/>
            <a:ext cx="10922000" cy="2438401"/>
          </a:xfrm>
          <a:prstGeom prst="rect">
            <a:avLst/>
          </a:prstGeom>
        </p:spPr>
        <p:txBody>
          <a:bodyPr/>
          <a:lstStyle>
            <a:lvl1pPr>
              <a:defRPr sz="6600"/>
            </a:lvl1pPr>
          </a:lstStyle>
          <a:p>
            <a:r>
              <a:t>Inverse Document Frequency</a:t>
            </a:r>
          </a:p>
        </p:txBody>
      </p:sp>
      <p:sp>
        <p:nvSpPr>
          <p:cNvPr id="199" name="The inverse document frequency, idf(t,D), measures if words are common or rare across all documents.…"/>
          <p:cNvSpPr txBox="1"/>
          <p:nvPr/>
        </p:nvSpPr>
        <p:spPr>
          <a:xfrm>
            <a:off x="395052" y="1672581"/>
            <a:ext cx="11340646" cy="4482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The</a:t>
            </a:r>
            <a:r>
              <a:rPr b="1"/>
              <a:t> inverse document frequency</a:t>
            </a:r>
            <a:r>
              <a:t>, </a:t>
            </a:r>
            <a:r>
              <a:rPr i="1"/>
              <a:t>idf(t,D)</a:t>
            </a:r>
            <a:r>
              <a:t>, measures if words are common or rare across all documents.</a:t>
            </a:r>
          </a:p>
          <a:p>
            <a:pPr algn="l"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 algn="l"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Usually it is calculated as the logarithm of the number of documents in the collection divided by the number of documents in which the word or term appears.</a:t>
            </a:r>
          </a:p>
          <a:p>
            <a:pPr algn="l"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</p:txBody>
      </p:sp>
      <p:sp>
        <p:nvSpPr>
          <p:cNvPr id="200" name="see Wikipedia"/>
          <p:cNvSpPr txBox="1"/>
          <p:nvPr/>
        </p:nvSpPr>
        <p:spPr>
          <a:xfrm>
            <a:off x="6132536" y="8917041"/>
            <a:ext cx="2011072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see </a:t>
            </a:r>
            <a:r>
              <a:rPr u="sng">
                <a:hlinkClick r:id="rId2"/>
              </a:rPr>
              <a:t>Wikipedia</a:t>
            </a:r>
          </a:p>
        </p:txBody>
      </p:sp>
      <p:pic>
        <p:nvPicPr>
          <p:cNvPr id="201" name="Screen Shot 2019-03-10 at 10.07.50 AM.png" descr="Screen Shot 2019-03-10 at 10.07.50 A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2601" y="5557758"/>
            <a:ext cx="6160830" cy="3411275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tfidf(t,d,D) = tf(t,d)*idf(t,D)"/>
          <p:cNvSpPr txBox="1"/>
          <p:nvPr/>
        </p:nvSpPr>
        <p:spPr>
          <a:xfrm>
            <a:off x="588709" y="6181911"/>
            <a:ext cx="4914444" cy="64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tfidf(t,d,D) = tf(t,d)*idf(t,D)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ueprint">
  <a:themeElements>
    <a:clrScheme name="Blueprint">
      <a:dk1>
        <a:srgbClr val="AB7655"/>
      </a:dk1>
      <a:lt1>
        <a:srgbClr val="558AAB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ueprint">
  <a:themeElements>
    <a:clrScheme name="Bluepri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19447</TotalTime>
  <Words>1170</Words>
  <Application>Microsoft Macintosh PowerPoint</Application>
  <PresentationFormat>Custom</PresentationFormat>
  <Paragraphs>100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Helvetica</vt:lpstr>
      <vt:lpstr>Helvetica Neue</vt:lpstr>
      <vt:lpstr>Helvetica Neue Bold Condensed</vt:lpstr>
      <vt:lpstr>Helvetica Neue Light</vt:lpstr>
      <vt:lpstr>Söhne</vt:lpstr>
      <vt:lpstr>Blueprint</vt:lpstr>
      <vt:lpstr>From Unstructured Text to Structured Data – Part I</vt:lpstr>
      <vt:lpstr>PowerPoint Presentation</vt:lpstr>
      <vt:lpstr>Bag-of-Words</vt:lpstr>
      <vt:lpstr>Bag-of-Words</vt:lpstr>
      <vt:lpstr>N-Grams</vt:lpstr>
      <vt:lpstr>N-Grams</vt:lpstr>
      <vt:lpstr>Term Frequency–Inverse Document Frequency (TF-IDF)</vt:lpstr>
      <vt:lpstr>Term Frequency</vt:lpstr>
      <vt:lpstr>Inverse Document Frequency</vt:lpstr>
      <vt:lpstr>TF-IDF</vt:lpstr>
      <vt:lpstr>Topic Model</vt:lpstr>
      <vt:lpstr>Latent Dirichlet Allocation</vt:lpstr>
      <vt:lpstr>BERTopic</vt:lpstr>
      <vt:lpstr>Named-Entity Recognition  Entity Extraction</vt:lpstr>
      <vt:lpstr>Sentiment Analysis</vt:lpstr>
      <vt:lpstr>Hugging Face</vt:lpstr>
      <vt:lpstr>Word Embeddings</vt:lpstr>
      <vt:lpstr>Word Embeddings</vt:lpstr>
      <vt:lpstr>Recommended Read: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From Unstructured Text to StructureD Data </dc:title>
  <cp:lastModifiedBy>מיכאל פייר</cp:lastModifiedBy>
  <cp:revision>6</cp:revision>
  <dcterms:modified xsi:type="dcterms:W3CDTF">2023-05-03T08:52:18Z</dcterms:modified>
</cp:coreProperties>
</file>